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29260800" cy="38404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96" userDrawn="1">
          <p15:clr>
            <a:srgbClr val="A4A3A4"/>
          </p15:clr>
        </p15:guide>
        <p15:guide id="2" pos="921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AE8FC"/>
    <a:srgbClr val="FFF2CC"/>
    <a:srgbClr val="F8CECC"/>
    <a:srgbClr val="D5E8D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94690"/>
  </p:normalViewPr>
  <p:slideViewPr>
    <p:cSldViewPr snapToGrid="0" snapToObjects="1">
      <p:cViewPr>
        <p:scale>
          <a:sx n="30" d="100"/>
          <a:sy n="30" d="100"/>
        </p:scale>
        <p:origin x="1616" y="-2304"/>
      </p:cViewPr>
      <p:guideLst>
        <p:guide orient="horz" pos="12096"/>
        <p:guide pos="921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194560" y="6285233"/>
            <a:ext cx="24871680" cy="13370560"/>
          </a:xfrm>
        </p:spPr>
        <p:txBody>
          <a:bodyPr anchor="b"/>
          <a:lstStyle>
            <a:lvl1pPr algn="ctr">
              <a:defRPr sz="19200"/>
            </a:lvl1pPr>
          </a:lstStyle>
          <a:p>
            <a:r>
              <a:rPr lang="en-US"/>
              <a:t>Click to edit Master title style</a:t>
            </a:r>
            <a:endParaRPr lang="en-US" dirty="0"/>
          </a:p>
        </p:txBody>
      </p:sp>
      <p:sp>
        <p:nvSpPr>
          <p:cNvPr id="3" name="Subtitle 2"/>
          <p:cNvSpPr>
            <a:spLocks noGrp="1"/>
          </p:cNvSpPr>
          <p:nvPr>
            <p:ph type="subTitle" idx="1"/>
          </p:nvPr>
        </p:nvSpPr>
        <p:spPr>
          <a:xfrm>
            <a:off x="3657600" y="20171413"/>
            <a:ext cx="21945600" cy="9272267"/>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3660934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1422546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0939762" y="2044700"/>
            <a:ext cx="6309360" cy="3254629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11682" y="2044700"/>
            <a:ext cx="18562320" cy="325462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2979725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529283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96442" y="9574541"/>
            <a:ext cx="25237440" cy="15975327"/>
          </a:xfrm>
        </p:spPr>
        <p:txBody>
          <a:bodyPr anchor="b"/>
          <a:lstStyle>
            <a:lvl1pPr>
              <a:defRPr sz="19200"/>
            </a:lvl1pPr>
          </a:lstStyle>
          <a:p>
            <a:r>
              <a:rPr lang="en-US"/>
              <a:t>Click to edit Master title style</a:t>
            </a:r>
            <a:endParaRPr lang="en-US" dirty="0"/>
          </a:p>
        </p:txBody>
      </p:sp>
      <p:sp>
        <p:nvSpPr>
          <p:cNvPr id="3" name="Text Placeholder 2"/>
          <p:cNvSpPr>
            <a:spLocks noGrp="1"/>
          </p:cNvSpPr>
          <p:nvPr>
            <p:ph type="body" idx="1"/>
          </p:nvPr>
        </p:nvSpPr>
        <p:spPr>
          <a:xfrm>
            <a:off x="1996442" y="25701001"/>
            <a:ext cx="25237440" cy="8401047"/>
          </a:xfrm>
        </p:spPr>
        <p:txBody>
          <a:bodyPr/>
          <a:lstStyle>
            <a:lvl1pPr marL="0" indent="0">
              <a:buNone/>
              <a:defRPr sz="7680">
                <a:solidFill>
                  <a:schemeClr val="tx1"/>
                </a:solidFill>
              </a:defRPr>
            </a:lvl1pPr>
            <a:lvl2pPr marL="1463040" indent="0">
              <a:buNone/>
              <a:defRPr sz="6400">
                <a:solidFill>
                  <a:schemeClr val="tx1">
                    <a:tint val="75000"/>
                  </a:schemeClr>
                </a:solidFill>
              </a:defRPr>
            </a:lvl2pPr>
            <a:lvl3pPr marL="2926080" indent="0">
              <a:buNone/>
              <a:defRPr sz="5760">
                <a:solidFill>
                  <a:schemeClr val="tx1">
                    <a:tint val="75000"/>
                  </a:schemeClr>
                </a:solidFill>
              </a:defRPr>
            </a:lvl3pPr>
            <a:lvl4pPr marL="4389120" indent="0">
              <a:buNone/>
              <a:defRPr sz="5120">
                <a:solidFill>
                  <a:schemeClr val="tx1">
                    <a:tint val="75000"/>
                  </a:schemeClr>
                </a:solidFill>
              </a:defRPr>
            </a:lvl4pPr>
            <a:lvl5pPr marL="5852160" indent="0">
              <a:buNone/>
              <a:defRPr sz="5120">
                <a:solidFill>
                  <a:schemeClr val="tx1">
                    <a:tint val="75000"/>
                  </a:schemeClr>
                </a:solidFill>
              </a:defRPr>
            </a:lvl5pPr>
            <a:lvl6pPr marL="7315200" indent="0">
              <a:buNone/>
              <a:defRPr sz="5120">
                <a:solidFill>
                  <a:schemeClr val="tx1">
                    <a:tint val="75000"/>
                  </a:schemeClr>
                </a:solidFill>
              </a:defRPr>
            </a:lvl6pPr>
            <a:lvl7pPr marL="8778240" indent="0">
              <a:buNone/>
              <a:defRPr sz="5120">
                <a:solidFill>
                  <a:schemeClr val="tx1">
                    <a:tint val="75000"/>
                  </a:schemeClr>
                </a:solidFill>
              </a:defRPr>
            </a:lvl7pPr>
            <a:lvl8pPr marL="10241280" indent="0">
              <a:buNone/>
              <a:defRPr sz="5120">
                <a:solidFill>
                  <a:schemeClr val="tx1">
                    <a:tint val="75000"/>
                  </a:schemeClr>
                </a:solidFill>
              </a:defRPr>
            </a:lvl8pPr>
            <a:lvl9pPr marL="11704320" indent="0">
              <a:buNone/>
              <a:defRPr sz="51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1919A2-32CB-B446-B282-2AF8B1483076}"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6203055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11680" y="10223500"/>
            <a:ext cx="12435840" cy="24367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4813280" y="10223500"/>
            <a:ext cx="12435840" cy="24367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1919A2-32CB-B446-B282-2AF8B1483076}" type="datetimeFigureOut">
              <a:rPr lang="en-US" smtClean="0"/>
              <a:t>4/30/19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240004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044708"/>
            <a:ext cx="25237440" cy="7423153"/>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15494" y="9414513"/>
            <a:ext cx="12378688" cy="4613907"/>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2015494" y="14028420"/>
            <a:ext cx="12378688" cy="206336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4813282" y="9414513"/>
            <a:ext cx="12439651" cy="4613907"/>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14813282" y="14028420"/>
            <a:ext cx="12439651" cy="206336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1919A2-32CB-B446-B282-2AF8B1483076}" type="datetimeFigureOut">
              <a:rPr lang="en-US" smtClean="0"/>
              <a:t>4/30/19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4121348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1919A2-32CB-B446-B282-2AF8B1483076}" type="datetimeFigureOut">
              <a:rPr lang="en-US" smtClean="0"/>
              <a:t>4/30/19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1975954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1919A2-32CB-B446-B282-2AF8B1483076}" type="datetimeFigureOut">
              <a:rPr lang="en-US" smtClean="0"/>
              <a:t>4/30/19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12136631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560320"/>
            <a:ext cx="9437370" cy="8961120"/>
          </a:xfrm>
        </p:spPr>
        <p:txBody>
          <a:bodyPr anchor="b"/>
          <a:lstStyle>
            <a:lvl1pPr>
              <a:defRPr sz="10240"/>
            </a:lvl1pPr>
          </a:lstStyle>
          <a:p>
            <a:r>
              <a:rPr lang="en-US"/>
              <a:t>Click to edit Master title style</a:t>
            </a:r>
            <a:endParaRPr lang="en-US" dirty="0"/>
          </a:p>
        </p:txBody>
      </p:sp>
      <p:sp>
        <p:nvSpPr>
          <p:cNvPr id="3" name="Content Placeholder 2"/>
          <p:cNvSpPr>
            <a:spLocks noGrp="1"/>
          </p:cNvSpPr>
          <p:nvPr>
            <p:ph idx="1"/>
          </p:nvPr>
        </p:nvSpPr>
        <p:spPr>
          <a:xfrm>
            <a:off x="12439651" y="5529588"/>
            <a:ext cx="14813280" cy="2729230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15491" y="11521440"/>
            <a:ext cx="9437370" cy="21344893"/>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961919A2-32CB-B446-B282-2AF8B1483076}" type="datetimeFigureOut">
              <a:rPr lang="en-US" smtClean="0"/>
              <a:t>4/30/19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280049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560320"/>
            <a:ext cx="9437370" cy="8961120"/>
          </a:xfrm>
        </p:spPr>
        <p:txBody>
          <a:bodyPr anchor="b"/>
          <a:lstStyle>
            <a:lvl1pPr>
              <a:defRPr sz="102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2439651" y="5529588"/>
            <a:ext cx="14813280" cy="2729230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Click icon to add picture</a:t>
            </a:r>
            <a:endParaRPr lang="en-US" dirty="0"/>
          </a:p>
        </p:txBody>
      </p:sp>
      <p:sp>
        <p:nvSpPr>
          <p:cNvPr id="4" name="Text Placeholder 3"/>
          <p:cNvSpPr>
            <a:spLocks noGrp="1"/>
          </p:cNvSpPr>
          <p:nvPr>
            <p:ph type="body" sz="half" idx="2"/>
          </p:nvPr>
        </p:nvSpPr>
        <p:spPr>
          <a:xfrm>
            <a:off x="2015491" y="11521440"/>
            <a:ext cx="9437370" cy="21344893"/>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961919A2-32CB-B446-B282-2AF8B1483076}" type="datetimeFigureOut">
              <a:rPr lang="en-US" smtClean="0"/>
              <a:t>4/30/19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421188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1680" y="2044708"/>
            <a:ext cx="25237440" cy="742315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11680" y="10223500"/>
            <a:ext cx="25237440" cy="2436749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11680" y="35595568"/>
            <a:ext cx="6583680" cy="2044700"/>
          </a:xfrm>
          <a:prstGeom prst="rect">
            <a:avLst/>
          </a:prstGeom>
        </p:spPr>
        <p:txBody>
          <a:bodyPr vert="horz" lIns="91440" tIns="45720" rIns="91440" bIns="45720" rtlCol="0" anchor="ctr"/>
          <a:lstStyle>
            <a:lvl1pPr algn="l">
              <a:defRPr sz="3840">
                <a:solidFill>
                  <a:schemeClr val="tx1">
                    <a:tint val="75000"/>
                  </a:schemeClr>
                </a:solidFill>
              </a:defRPr>
            </a:lvl1pPr>
          </a:lstStyle>
          <a:p>
            <a:fld id="{961919A2-32CB-B446-B282-2AF8B1483076}" type="datetimeFigureOut">
              <a:rPr lang="en-US" smtClean="0"/>
              <a:t>4/30/19</a:t>
            </a:fld>
            <a:endParaRPr lang="en-US"/>
          </a:p>
        </p:txBody>
      </p:sp>
      <p:sp>
        <p:nvSpPr>
          <p:cNvPr id="5" name="Footer Placeholder 4"/>
          <p:cNvSpPr>
            <a:spLocks noGrp="1"/>
          </p:cNvSpPr>
          <p:nvPr>
            <p:ph type="ftr" sz="quarter" idx="3"/>
          </p:nvPr>
        </p:nvSpPr>
        <p:spPr>
          <a:xfrm>
            <a:off x="9692640" y="35595568"/>
            <a:ext cx="9875520" cy="2044700"/>
          </a:xfrm>
          <a:prstGeom prst="rect">
            <a:avLst/>
          </a:prstGeom>
        </p:spPr>
        <p:txBody>
          <a:bodyPr vert="horz" lIns="91440" tIns="45720" rIns="91440" bIns="45720" rtlCol="0" anchor="ctr"/>
          <a:lstStyle>
            <a:lvl1pPr algn="ctr">
              <a:defRPr sz="38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0665440" y="35595568"/>
            <a:ext cx="6583680" cy="2044700"/>
          </a:xfrm>
          <a:prstGeom prst="rect">
            <a:avLst/>
          </a:prstGeom>
        </p:spPr>
        <p:txBody>
          <a:bodyPr vert="horz" lIns="91440" tIns="45720" rIns="91440" bIns="45720" rtlCol="0" anchor="ctr"/>
          <a:lstStyle>
            <a:lvl1pPr algn="r">
              <a:defRPr sz="3840">
                <a:solidFill>
                  <a:schemeClr val="tx1">
                    <a:tint val="75000"/>
                  </a:schemeClr>
                </a:solidFill>
              </a:defRPr>
            </a:lvl1pPr>
          </a:lstStyle>
          <a:p>
            <a:fld id="{CFA115B8-D497-9244-AE81-C84537713E50}" type="slidenum">
              <a:rPr lang="en-US" smtClean="0"/>
              <a:t>‹#›</a:t>
            </a:fld>
            <a:endParaRPr lang="en-US"/>
          </a:p>
        </p:txBody>
      </p:sp>
    </p:spTree>
    <p:extLst>
      <p:ext uri="{BB962C8B-B14F-4D97-AF65-F5344CB8AC3E}">
        <p14:creationId xmlns:p14="http://schemas.microsoft.com/office/powerpoint/2010/main" val="2075145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morsecode.scphillips.com/timing.html" TargetMode="External"/><Relationship Id="rId5" Type="http://schemas.openxmlformats.org/officeDocument/2006/relationships/hyperlink" Target="http://tinyurl.com/peterfleury" TargetMode="External"/><Relationship Id="rId4" Type="http://schemas.openxmlformats.org/officeDocument/2006/relationships/hyperlink" Target="https://www.electronicwings.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91D01236-9DB0-4175-8A6F-32DEB4009B80}"/>
              </a:ext>
            </a:extLst>
          </p:cNvPr>
          <p:cNvSpPr txBox="1"/>
          <p:nvPr/>
        </p:nvSpPr>
        <p:spPr>
          <a:xfrm>
            <a:off x="14630400" y="12975660"/>
            <a:ext cx="13230466" cy="4992392"/>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Our project is able to consistently and accurately interpret and transmit Morse Code between devices, which are running the same program. The user experiences little delay between communications, because each character is transmitted as soon as it is entered. In order to create a robust product, we also used defensive programming techniques to ensure that users cannot enter an invalid state.</a:t>
            </a:r>
          </a:p>
        </p:txBody>
      </p:sp>
      <p:pic>
        <p:nvPicPr>
          <p:cNvPr id="2" name="Picture 2">
            <a:extLst>
              <a:ext uri="{FF2B5EF4-FFF2-40B4-BE49-F238E27FC236}">
                <a16:creationId xmlns:a16="http://schemas.microsoft.com/office/drawing/2014/main" id="{30E42814-1DFA-294B-8ADB-7A8A4AFC5D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0" y="1274843"/>
            <a:ext cx="2912503" cy="1732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a:extLst>
              <a:ext uri="{FF2B5EF4-FFF2-40B4-BE49-F238E27FC236}">
                <a16:creationId xmlns:a16="http://schemas.microsoft.com/office/drawing/2014/main" id="{E037BF99-7506-C14F-8D8B-06A6E1F9F1D9}"/>
              </a:ext>
            </a:extLst>
          </p:cNvPr>
          <p:cNvSpPr txBox="1"/>
          <p:nvPr/>
        </p:nvSpPr>
        <p:spPr>
          <a:xfrm>
            <a:off x="457200" y="37225108"/>
            <a:ext cx="6721905" cy="646331"/>
          </a:xfrm>
          <a:prstGeom prst="rect">
            <a:avLst/>
          </a:prstGeom>
          <a:noFill/>
        </p:spPr>
        <p:txBody>
          <a:bodyPr wrap="none" rtlCol="0">
            <a:spAutoFit/>
          </a:bodyPr>
          <a:lstStyle/>
          <a:p>
            <a:r>
              <a:rPr lang="en-US" sz="3600" dirty="0">
                <a:latin typeface="Calibri" panose="020F0502020204030204" pitchFamily="34" charset="0"/>
                <a:cs typeface="Calibri" panose="020F0502020204030204" pitchFamily="34" charset="0"/>
              </a:rPr>
              <a:t>ECE:3360 Embedded Systems 2019</a:t>
            </a:r>
          </a:p>
        </p:txBody>
      </p:sp>
      <p:sp>
        <p:nvSpPr>
          <p:cNvPr id="4" name="TextBox 3">
            <a:extLst>
              <a:ext uri="{FF2B5EF4-FFF2-40B4-BE49-F238E27FC236}">
                <a16:creationId xmlns:a16="http://schemas.microsoft.com/office/drawing/2014/main" id="{79F1B403-31AD-B847-85E6-A5E361701105}"/>
              </a:ext>
            </a:extLst>
          </p:cNvPr>
          <p:cNvSpPr txBox="1"/>
          <p:nvPr/>
        </p:nvSpPr>
        <p:spPr>
          <a:xfrm>
            <a:off x="23984538" y="37225108"/>
            <a:ext cx="4361963" cy="646331"/>
          </a:xfrm>
          <a:prstGeom prst="rect">
            <a:avLst/>
          </a:prstGeom>
          <a:noFill/>
        </p:spPr>
        <p:txBody>
          <a:bodyPr wrap="none" rtlCol="0">
            <a:spAutoFit/>
          </a:bodyPr>
          <a:lstStyle/>
          <a:p>
            <a:r>
              <a:rPr lang="en-US" sz="3600" dirty="0">
                <a:latin typeface="Calibri" panose="020F0502020204030204" pitchFamily="34" charset="0"/>
                <a:cs typeface="Calibri" panose="020F0502020204030204" pitchFamily="34" charset="0"/>
              </a:rPr>
              <a:t>The University of Iowa</a:t>
            </a:r>
          </a:p>
        </p:txBody>
      </p:sp>
      <p:cxnSp>
        <p:nvCxnSpPr>
          <p:cNvPr id="5" name="Straight Connector 4">
            <a:extLst>
              <a:ext uri="{FF2B5EF4-FFF2-40B4-BE49-F238E27FC236}">
                <a16:creationId xmlns:a16="http://schemas.microsoft.com/office/drawing/2014/main" id="{52B090C5-F03E-FF41-A352-4F47475A09EB}"/>
              </a:ext>
            </a:extLst>
          </p:cNvPr>
          <p:cNvCxnSpPr>
            <a:cxnSpLocks/>
          </p:cNvCxnSpPr>
          <p:nvPr/>
        </p:nvCxnSpPr>
        <p:spPr>
          <a:xfrm>
            <a:off x="457200" y="36738655"/>
            <a:ext cx="28194000" cy="0"/>
          </a:xfrm>
          <a:prstGeom prst="line">
            <a:avLst/>
          </a:prstGeom>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3E45DA74-3042-F04D-A0F0-564A5F4FF4D1}"/>
              </a:ext>
            </a:extLst>
          </p:cNvPr>
          <p:cNvSpPr txBox="1"/>
          <p:nvPr/>
        </p:nvSpPr>
        <p:spPr>
          <a:xfrm>
            <a:off x="10889408" y="990600"/>
            <a:ext cx="7481985" cy="1323439"/>
          </a:xfrm>
          <a:prstGeom prst="rect">
            <a:avLst/>
          </a:prstGeom>
          <a:noFill/>
        </p:spPr>
        <p:txBody>
          <a:bodyPr wrap="none" rtlCol="0">
            <a:spAutoFit/>
          </a:bodyPr>
          <a:lstStyle/>
          <a:p>
            <a:r>
              <a:rPr lang="en-US" sz="8000" b="1" dirty="0">
                <a:latin typeface="Calibri" panose="020F0502020204030204" pitchFamily="34" charset="0"/>
                <a:cs typeface="Calibri" panose="020F0502020204030204" pitchFamily="34" charset="0"/>
              </a:rPr>
              <a:t>Morse Code Chat</a:t>
            </a:r>
          </a:p>
        </p:txBody>
      </p:sp>
      <p:sp>
        <p:nvSpPr>
          <p:cNvPr id="7" name="TextBox 6">
            <a:extLst>
              <a:ext uri="{FF2B5EF4-FFF2-40B4-BE49-F238E27FC236}">
                <a16:creationId xmlns:a16="http://schemas.microsoft.com/office/drawing/2014/main" id="{B31D58BE-780E-2044-B337-58D669527A71}"/>
              </a:ext>
            </a:extLst>
          </p:cNvPr>
          <p:cNvSpPr txBox="1"/>
          <p:nvPr/>
        </p:nvSpPr>
        <p:spPr>
          <a:xfrm>
            <a:off x="6352974" y="2133600"/>
            <a:ext cx="16554853" cy="1200329"/>
          </a:xfrm>
          <a:prstGeom prst="rect">
            <a:avLst/>
          </a:prstGeom>
          <a:noFill/>
        </p:spPr>
        <p:txBody>
          <a:bodyPr wrap="none" rtlCol="0">
            <a:spAutoFit/>
          </a:bodyPr>
          <a:lstStyle/>
          <a:p>
            <a:r>
              <a:rPr lang="en-US" sz="7200" i="1" dirty="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Alexander Powers and Benjamin Mitchinson</a:t>
            </a:r>
          </a:p>
        </p:txBody>
      </p:sp>
      <p:sp>
        <p:nvSpPr>
          <p:cNvPr id="10" name="TextBox 9">
            <a:extLst>
              <a:ext uri="{FF2B5EF4-FFF2-40B4-BE49-F238E27FC236}">
                <a16:creationId xmlns:a16="http://schemas.microsoft.com/office/drawing/2014/main" id="{5640DC18-DF90-AD4B-B4F3-55DF4F02AE5C}"/>
              </a:ext>
            </a:extLst>
          </p:cNvPr>
          <p:cNvSpPr txBox="1"/>
          <p:nvPr/>
        </p:nvSpPr>
        <p:spPr>
          <a:xfrm>
            <a:off x="27607324" y="366355"/>
            <a:ext cx="1043876" cy="1107996"/>
          </a:xfrm>
          <a:prstGeom prst="rect">
            <a:avLst/>
          </a:prstGeom>
          <a:noFill/>
        </p:spPr>
        <p:txBody>
          <a:bodyPr wrap="none" rtlCol="0">
            <a:spAutoFit/>
          </a:bodyPr>
          <a:lstStyle/>
          <a:p>
            <a:r>
              <a:rPr lang="en-US" sz="6600" b="1" dirty="0">
                <a:latin typeface="Calibri" panose="020F0502020204030204" pitchFamily="34" charset="0"/>
                <a:cs typeface="Calibri" panose="020F0502020204030204" pitchFamily="34" charset="0"/>
              </a:rPr>
              <a:t>23</a:t>
            </a:r>
          </a:p>
        </p:txBody>
      </p:sp>
      <p:pic>
        <p:nvPicPr>
          <p:cNvPr id="14" name="Picture 13" descr="A close up of a sign&#10;&#10;Description automatically generated">
            <a:extLst>
              <a:ext uri="{FF2B5EF4-FFF2-40B4-BE49-F238E27FC236}">
                <a16:creationId xmlns:a16="http://schemas.microsoft.com/office/drawing/2014/main" id="{E3005A26-5DF9-9D43-9AFF-A91F485E1BFC}"/>
              </a:ext>
            </a:extLst>
          </p:cNvPr>
          <p:cNvPicPr>
            <a:picLocks noChangeAspect="1"/>
          </p:cNvPicPr>
          <p:nvPr/>
        </p:nvPicPr>
        <p:blipFill>
          <a:blip r:embed="rId3"/>
          <a:stretch>
            <a:fillRect/>
          </a:stretch>
        </p:blipFill>
        <p:spPr>
          <a:xfrm>
            <a:off x="2401403" y="13265734"/>
            <a:ext cx="10081164" cy="4265585"/>
          </a:xfrm>
          <a:prstGeom prst="rect">
            <a:avLst/>
          </a:prstGeom>
          <a:ln w="76200">
            <a:solidFill>
              <a:schemeClr val="tx1"/>
            </a:solidFill>
          </a:ln>
        </p:spPr>
      </p:pic>
      <p:sp>
        <p:nvSpPr>
          <p:cNvPr id="17" name="TextBox 16">
            <a:extLst>
              <a:ext uri="{FF2B5EF4-FFF2-40B4-BE49-F238E27FC236}">
                <a16:creationId xmlns:a16="http://schemas.microsoft.com/office/drawing/2014/main" id="{2E5DEBAD-C350-BA41-A884-E7C6B30D6529}"/>
              </a:ext>
            </a:extLst>
          </p:cNvPr>
          <p:cNvSpPr txBox="1"/>
          <p:nvPr/>
        </p:nvSpPr>
        <p:spPr>
          <a:xfrm>
            <a:off x="1429430" y="4014297"/>
            <a:ext cx="26401942" cy="1107996"/>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Abstract</a:t>
            </a:r>
          </a:p>
        </p:txBody>
      </p:sp>
      <p:sp>
        <p:nvSpPr>
          <p:cNvPr id="18" name="TextBox 17">
            <a:extLst>
              <a:ext uri="{FF2B5EF4-FFF2-40B4-BE49-F238E27FC236}">
                <a16:creationId xmlns:a16="http://schemas.microsoft.com/office/drawing/2014/main" id="{8760CDFE-570A-3F49-9525-452EF4469655}"/>
              </a:ext>
            </a:extLst>
          </p:cNvPr>
          <p:cNvSpPr txBox="1"/>
          <p:nvPr/>
        </p:nvSpPr>
        <p:spPr>
          <a:xfrm>
            <a:off x="1429430" y="11314333"/>
            <a:ext cx="12025312" cy="1107996"/>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System Design</a:t>
            </a:r>
          </a:p>
        </p:txBody>
      </p:sp>
      <p:sp>
        <p:nvSpPr>
          <p:cNvPr id="19" name="TextBox 18">
            <a:extLst>
              <a:ext uri="{FF2B5EF4-FFF2-40B4-BE49-F238E27FC236}">
                <a16:creationId xmlns:a16="http://schemas.microsoft.com/office/drawing/2014/main" id="{2321B659-9540-DA4B-9B0F-863A8515D609}"/>
              </a:ext>
            </a:extLst>
          </p:cNvPr>
          <p:cNvSpPr txBox="1"/>
          <p:nvPr/>
        </p:nvSpPr>
        <p:spPr>
          <a:xfrm>
            <a:off x="14630400" y="11314332"/>
            <a:ext cx="13230467" cy="1107996"/>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Result</a:t>
            </a:r>
          </a:p>
        </p:txBody>
      </p:sp>
      <p:sp>
        <p:nvSpPr>
          <p:cNvPr id="22" name="TextBox 21">
            <a:extLst>
              <a:ext uri="{FF2B5EF4-FFF2-40B4-BE49-F238E27FC236}">
                <a16:creationId xmlns:a16="http://schemas.microsoft.com/office/drawing/2014/main" id="{7C0ED769-2B19-A047-9BA3-DEEA88D423C0}"/>
              </a:ext>
            </a:extLst>
          </p:cNvPr>
          <p:cNvSpPr txBox="1"/>
          <p:nvPr/>
        </p:nvSpPr>
        <p:spPr>
          <a:xfrm>
            <a:off x="1447018" y="25746729"/>
            <a:ext cx="14278656" cy="1107984"/>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Lessons Learned</a:t>
            </a:r>
          </a:p>
        </p:txBody>
      </p:sp>
      <p:sp>
        <p:nvSpPr>
          <p:cNvPr id="23" name="TextBox 22">
            <a:extLst>
              <a:ext uri="{FF2B5EF4-FFF2-40B4-BE49-F238E27FC236}">
                <a16:creationId xmlns:a16="http://schemas.microsoft.com/office/drawing/2014/main" id="{C53539E3-75BF-C341-B383-44B2AC3060CF}"/>
              </a:ext>
            </a:extLst>
          </p:cNvPr>
          <p:cNvSpPr txBox="1"/>
          <p:nvPr/>
        </p:nvSpPr>
        <p:spPr>
          <a:xfrm>
            <a:off x="17148162" y="25746729"/>
            <a:ext cx="10712706" cy="1107984"/>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Conclusion</a:t>
            </a:r>
          </a:p>
        </p:txBody>
      </p:sp>
      <p:sp>
        <p:nvSpPr>
          <p:cNvPr id="24" name="TextBox 23">
            <a:extLst>
              <a:ext uri="{FF2B5EF4-FFF2-40B4-BE49-F238E27FC236}">
                <a16:creationId xmlns:a16="http://schemas.microsoft.com/office/drawing/2014/main" id="{D2BC0A5E-89FB-944A-8AD4-B445668D1EC4}"/>
              </a:ext>
            </a:extLst>
          </p:cNvPr>
          <p:cNvSpPr txBox="1"/>
          <p:nvPr/>
        </p:nvSpPr>
        <p:spPr>
          <a:xfrm>
            <a:off x="1399931" y="6542164"/>
            <a:ext cx="16357126" cy="3330399"/>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Our project was the design and creation of a discrete Morse Code communication system programmed on two ATmega88PA development boards. Using our solution, two users are able to communicate with one another by tapping out Morse Code on a button, which is then transmitted over Bluetooth to the LCD of the other user.</a:t>
            </a:r>
          </a:p>
        </p:txBody>
      </p:sp>
      <p:sp>
        <p:nvSpPr>
          <p:cNvPr id="13" name="TextBox 12">
            <a:extLst>
              <a:ext uri="{FF2B5EF4-FFF2-40B4-BE49-F238E27FC236}">
                <a16:creationId xmlns:a16="http://schemas.microsoft.com/office/drawing/2014/main" id="{AE31F041-017C-4480-873E-01B763D5375A}"/>
              </a:ext>
            </a:extLst>
          </p:cNvPr>
          <p:cNvSpPr txBox="1"/>
          <p:nvPr/>
        </p:nvSpPr>
        <p:spPr>
          <a:xfrm>
            <a:off x="1399931" y="27591508"/>
            <a:ext cx="14278656" cy="4161396"/>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This project taught us the importance of quickly testing and reevaluating design choices. Multiple times in the course of this project we took wrong turns that were quickly corrected by testing programs that targeted individual smaller functionalities. This lesson of early testing and evaluation is something we will carry with us into our future engineering projects.</a:t>
            </a:r>
          </a:p>
        </p:txBody>
      </p:sp>
      <p:sp>
        <p:nvSpPr>
          <p:cNvPr id="25" name="TextBox 24">
            <a:extLst>
              <a:ext uri="{FF2B5EF4-FFF2-40B4-BE49-F238E27FC236}">
                <a16:creationId xmlns:a16="http://schemas.microsoft.com/office/drawing/2014/main" id="{B120EE32-4F57-431F-A351-DF7FBCD3596D}"/>
              </a:ext>
            </a:extLst>
          </p:cNvPr>
          <p:cNvSpPr txBox="1"/>
          <p:nvPr/>
        </p:nvSpPr>
        <p:spPr>
          <a:xfrm>
            <a:off x="17148162" y="27591394"/>
            <a:ext cx="10683210" cy="8316379"/>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Our completed solution achieves exactly what we sought to accomplish. The pairing process of the HC-05 devices is faster and more reliable than originally anticipated, resulting in a consistent and accurate transmission of the Morse Code. We also designed our solution to be flexible to user tapping speed by allowing the Farnsworth unit to be changed to match the users preference. This project has sparked our interest in embedded systems, and we intend to convert this into a handheld, battery powered system over the summer!</a:t>
            </a:r>
          </a:p>
        </p:txBody>
      </p:sp>
      <p:sp>
        <p:nvSpPr>
          <p:cNvPr id="28" name="TextBox 27">
            <a:extLst>
              <a:ext uri="{FF2B5EF4-FFF2-40B4-BE49-F238E27FC236}">
                <a16:creationId xmlns:a16="http://schemas.microsoft.com/office/drawing/2014/main" id="{7D66FAC6-E2AB-493E-A784-706B6414AD7D}"/>
              </a:ext>
            </a:extLst>
          </p:cNvPr>
          <p:cNvSpPr txBox="1"/>
          <p:nvPr/>
        </p:nvSpPr>
        <p:spPr>
          <a:xfrm>
            <a:off x="1399931" y="18615516"/>
            <a:ext cx="12054811" cy="6654386"/>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The </a:t>
            </a:r>
            <a:r>
              <a:rPr lang="en-US" sz="3600" dirty="0">
                <a:highlight>
                  <a:srgbClr val="D5E8D4"/>
                </a:highlight>
                <a:latin typeface="Calibri" panose="020F0502020204030204" pitchFamily="34" charset="0"/>
                <a:cs typeface="Calibri" panose="020F0502020204030204" pitchFamily="34" charset="0"/>
              </a:rPr>
              <a:t>button</a:t>
            </a:r>
            <a:r>
              <a:rPr lang="en-US" sz="3600" dirty="0">
                <a:latin typeface="Calibri" panose="020F0502020204030204" pitchFamily="34" charset="0"/>
                <a:cs typeface="Calibri" panose="020F0502020204030204" pitchFamily="34" charset="0"/>
              </a:rPr>
              <a:t> is the primary input signal for the system, which the </a:t>
            </a:r>
            <a:r>
              <a:rPr lang="en-US" sz="3600" dirty="0">
                <a:highlight>
                  <a:srgbClr val="F8CECC"/>
                </a:highlight>
                <a:latin typeface="Calibri" panose="020F0502020204030204" pitchFamily="34" charset="0"/>
                <a:cs typeface="Calibri" panose="020F0502020204030204" pitchFamily="34" charset="0"/>
              </a:rPr>
              <a:t>ATmega88PA</a:t>
            </a:r>
            <a:r>
              <a:rPr lang="en-US" sz="3600" dirty="0">
                <a:latin typeface="Calibri" panose="020F0502020204030204" pitchFamily="34" charset="0"/>
                <a:cs typeface="Calibri" panose="020F0502020204030204" pitchFamily="34" charset="0"/>
              </a:rPr>
              <a:t> detects and interprets through a timer interrupt. This decoded Morse Code is then sent via the USART communication protocol to the </a:t>
            </a:r>
            <a:r>
              <a:rPr lang="en-US" sz="3600" dirty="0">
                <a:highlight>
                  <a:srgbClr val="DAE8FC"/>
                </a:highlight>
                <a:latin typeface="Calibri" panose="020F0502020204030204" pitchFamily="34" charset="0"/>
                <a:cs typeface="Calibri" panose="020F0502020204030204" pitchFamily="34" charset="0"/>
              </a:rPr>
              <a:t>HC-05 Bluetooth</a:t>
            </a:r>
            <a:r>
              <a:rPr lang="en-US" sz="3600" dirty="0">
                <a:latin typeface="Calibri" panose="020F0502020204030204" pitchFamily="34" charset="0"/>
                <a:cs typeface="Calibri" panose="020F0502020204030204" pitchFamily="34" charset="0"/>
              </a:rPr>
              <a:t> module, which then forwards the message to the other board’s HC-05 module. Once received by the other ATmega88PA, the Morse code is displayed on the </a:t>
            </a:r>
            <a:r>
              <a:rPr lang="en-US" sz="3600" dirty="0">
                <a:highlight>
                  <a:srgbClr val="FFF2CC"/>
                </a:highlight>
                <a:latin typeface="Calibri" panose="020F0502020204030204" pitchFamily="34" charset="0"/>
                <a:cs typeface="Calibri" panose="020F0502020204030204" pitchFamily="34" charset="0"/>
              </a:rPr>
              <a:t>1602A-1 LCD</a:t>
            </a:r>
            <a:r>
              <a:rPr lang="en-US" sz="3600" dirty="0">
                <a:latin typeface="Calibri" panose="020F0502020204030204" pitchFamily="34" charset="0"/>
                <a:cs typeface="Calibri" panose="020F0502020204030204" pitchFamily="34" charset="0"/>
              </a:rPr>
              <a:t>. The LCD also displays the current Morse Code bits, and the previous button press interpretation.</a:t>
            </a:r>
          </a:p>
        </p:txBody>
      </p:sp>
      <p:sp>
        <p:nvSpPr>
          <p:cNvPr id="26" name="TextBox 25">
            <a:extLst>
              <a:ext uri="{FF2B5EF4-FFF2-40B4-BE49-F238E27FC236}">
                <a16:creationId xmlns:a16="http://schemas.microsoft.com/office/drawing/2014/main" id="{61B51E82-E284-4A17-B295-7A817582477B}"/>
              </a:ext>
            </a:extLst>
          </p:cNvPr>
          <p:cNvSpPr txBox="1"/>
          <p:nvPr/>
        </p:nvSpPr>
        <p:spPr>
          <a:xfrm>
            <a:off x="457200" y="32804776"/>
            <a:ext cx="15268474" cy="707886"/>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00" dirty="0">
                <a:solidFill>
                  <a:schemeClr val="tx1"/>
                </a:solidFill>
                <a:latin typeface="Calibri" panose="020F0502020204030204" pitchFamily="34" charset="0"/>
                <a:cs typeface="Calibri" panose="020F0502020204030204" pitchFamily="34" charset="0"/>
              </a:rPr>
              <a:t>Acknowledgments</a:t>
            </a:r>
          </a:p>
        </p:txBody>
      </p:sp>
      <p:sp>
        <p:nvSpPr>
          <p:cNvPr id="8" name="TextBox 7">
            <a:extLst>
              <a:ext uri="{FF2B5EF4-FFF2-40B4-BE49-F238E27FC236}">
                <a16:creationId xmlns:a16="http://schemas.microsoft.com/office/drawing/2014/main" id="{B0CAF816-7896-4DB3-81EF-145FE40BB36A}"/>
              </a:ext>
            </a:extLst>
          </p:cNvPr>
          <p:cNvSpPr txBox="1"/>
          <p:nvPr/>
        </p:nvSpPr>
        <p:spPr>
          <a:xfrm>
            <a:off x="1723102" y="34211352"/>
            <a:ext cx="13955485" cy="2062103"/>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USART Library (</a:t>
            </a:r>
            <a:r>
              <a:rPr lang="en-US" sz="3200" dirty="0">
                <a:latin typeface="Calibri" panose="020F0502020204030204" pitchFamily="34" charset="0"/>
                <a:cs typeface="Calibri" panose="020F0502020204030204" pitchFamily="34" charset="0"/>
                <a:hlinkClick r:id="rId4"/>
              </a:rPr>
              <a:t>https://www.electronicwings.com</a:t>
            </a:r>
            <a:r>
              <a:rPr lang="en-US" sz="3200" dirty="0">
                <a:latin typeface="Calibri" panose="020F0502020204030204" pitchFamily="34" charset="0"/>
                <a:cs typeface="Calibri" panose="020F0502020204030204" pitchFamily="34" charset="0"/>
              </a:rPr>
              <a:t>)</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LCD Library (</a:t>
            </a:r>
            <a:r>
              <a:rPr lang="en-US" sz="3200" dirty="0">
                <a:latin typeface="Calibri" panose="020F0502020204030204" pitchFamily="34" charset="0"/>
                <a:cs typeface="Calibri" panose="020F0502020204030204" pitchFamily="34" charset="0"/>
                <a:hlinkClick r:id="rId5"/>
              </a:rPr>
              <a:t>http://tinyurl.com/peterfleury</a:t>
            </a:r>
            <a:r>
              <a:rPr lang="en-US" sz="3200" dirty="0">
                <a:latin typeface="Calibri" panose="020F0502020204030204" pitchFamily="34" charset="0"/>
                <a:cs typeface="Calibri" panose="020F0502020204030204" pitchFamily="34" charset="0"/>
              </a:rPr>
              <a:t>)</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Farnsworth Unit (</a:t>
            </a:r>
            <a:r>
              <a:rPr lang="en-US" sz="3200" dirty="0">
                <a:latin typeface="Calibri" panose="020F0502020204030204" pitchFamily="34" charset="0"/>
                <a:cs typeface="Calibri" panose="020F0502020204030204" pitchFamily="34" charset="0"/>
                <a:hlinkClick r:id="rId6"/>
              </a:rPr>
              <a:t>https://morsecode.scphillips.com/timing.html</a:t>
            </a:r>
            <a:r>
              <a:rPr lang="en-US" sz="3200" dirty="0">
                <a:latin typeface="Calibri" panose="020F0502020204030204" pitchFamily="34" charset="0"/>
                <a:cs typeface="Calibri" panose="020F0502020204030204" pitchFamily="34" charset="0"/>
              </a:rPr>
              <a:t>)</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Standard AVR Libraries (interrupt.h/delay.h/io.h)</a:t>
            </a:r>
          </a:p>
        </p:txBody>
      </p:sp>
      <p:pic>
        <p:nvPicPr>
          <p:cNvPr id="11" name="Picture 10">
            <a:extLst>
              <a:ext uri="{FF2B5EF4-FFF2-40B4-BE49-F238E27FC236}">
                <a16:creationId xmlns:a16="http://schemas.microsoft.com/office/drawing/2014/main" id="{C2238D6F-6404-4514-96CB-D472A8DB3224}"/>
              </a:ext>
            </a:extLst>
          </p:cNvPr>
          <p:cNvPicPr>
            <a:picLocks noChangeAspect="1"/>
          </p:cNvPicPr>
          <p:nvPr/>
        </p:nvPicPr>
        <p:blipFill>
          <a:blip r:embed="rId7"/>
          <a:stretch>
            <a:fillRect/>
          </a:stretch>
        </p:blipFill>
        <p:spPr>
          <a:xfrm>
            <a:off x="18163977" y="5387596"/>
            <a:ext cx="9151305" cy="4795708"/>
          </a:xfrm>
          <a:prstGeom prst="rect">
            <a:avLst/>
          </a:prstGeom>
          <a:ln w="76200">
            <a:solidFill>
              <a:schemeClr val="tx1"/>
            </a:solidFill>
          </a:ln>
        </p:spPr>
      </p:pic>
      <p:pic>
        <p:nvPicPr>
          <p:cNvPr id="31" name="Picture 30">
            <a:extLst>
              <a:ext uri="{FF2B5EF4-FFF2-40B4-BE49-F238E27FC236}">
                <a16:creationId xmlns:a16="http://schemas.microsoft.com/office/drawing/2014/main" id="{F2905658-C334-4D1E-9BB0-42B0714805E7}"/>
              </a:ext>
            </a:extLst>
          </p:cNvPr>
          <p:cNvPicPr>
            <a:picLocks noChangeAspect="1"/>
          </p:cNvPicPr>
          <p:nvPr/>
        </p:nvPicPr>
        <p:blipFill>
          <a:blip r:embed="rId8"/>
          <a:stretch>
            <a:fillRect/>
          </a:stretch>
        </p:blipFill>
        <p:spPr>
          <a:xfrm>
            <a:off x="15289970" y="18802428"/>
            <a:ext cx="12025311" cy="2749610"/>
          </a:xfrm>
          <a:prstGeom prst="rect">
            <a:avLst/>
          </a:prstGeom>
        </p:spPr>
      </p:pic>
      <p:sp>
        <p:nvSpPr>
          <p:cNvPr id="12" name="TextBox 11">
            <a:extLst>
              <a:ext uri="{FF2B5EF4-FFF2-40B4-BE49-F238E27FC236}">
                <a16:creationId xmlns:a16="http://schemas.microsoft.com/office/drawing/2014/main" id="{EA1B0BF3-4C88-D744-908B-884D4796EF72}"/>
              </a:ext>
            </a:extLst>
          </p:cNvPr>
          <p:cNvSpPr txBox="1"/>
          <p:nvPr/>
        </p:nvSpPr>
        <p:spPr>
          <a:xfrm>
            <a:off x="14630400" y="22516824"/>
            <a:ext cx="13230466" cy="2499402"/>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Additionally, we were able to use the binding functionality of the HC-05 to ensure that message transmission will never be interrupted by another HC-05 Bluetooth module. </a:t>
            </a:r>
          </a:p>
        </p:txBody>
      </p:sp>
      <p:sp>
        <p:nvSpPr>
          <p:cNvPr id="15" name="TextBox 14">
            <a:extLst>
              <a:ext uri="{FF2B5EF4-FFF2-40B4-BE49-F238E27FC236}">
                <a16:creationId xmlns:a16="http://schemas.microsoft.com/office/drawing/2014/main" id="{9321FD4D-A679-B448-B1DD-0C587C4F15B0}"/>
              </a:ext>
            </a:extLst>
          </p:cNvPr>
          <p:cNvSpPr txBox="1"/>
          <p:nvPr/>
        </p:nvSpPr>
        <p:spPr>
          <a:xfrm>
            <a:off x="2401403" y="17862279"/>
            <a:ext cx="10081164" cy="584775"/>
          </a:xfrm>
          <a:prstGeom prst="rect">
            <a:avLst/>
          </a:prstGeom>
          <a:noFill/>
        </p:spPr>
        <p:txBody>
          <a:bodyPr wrap="square" rtlCol="0">
            <a:spAutoFit/>
          </a:bodyPr>
          <a:lstStyle/>
          <a:p>
            <a:pPr algn="ctr"/>
            <a:r>
              <a:rPr lang="en-US" sz="3200" i="1" dirty="0"/>
              <a:t>Figure 1</a:t>
            </a:r>
            <a:r>
              <a:rPr lang="en-US" sz="3200" dirty="0"/>
              <a:t>. System Overview</a:t>
            </a:r>
          </a:p>
        </p:txBody>
      </p:sp>
      <p:sp>
        <p:nvSpPr>
          <p:cNvPr id="16" name="TextBox 15">
            <a:extLst>
              <a:ext uri="{FF2B5EF4-FFF2-40B4-BE49-F238E27FC236}">
                <a16:creationId xmlns:a16="http://schemas.microsoft.com/office/drawing/2014/main" id="{77D8F66F-B1E2-6B45-B15E-49E8D53D627F}"/>
              </a:ext>
            </a:extLst>
          </p:cNvPr>
          <p:cNvSpPr txBox="1"/>
          <p:nvPr/>
        </p:nvSpPr>
        <p:spPr>
          <a:xfrm>
            <a:off x="18163976" y="10303891"/>
            <a:ext cx="9151305" cy="584775"/>
          </a:xfrm>
          <a:prstGeom prst="rect">
            <a:avLst/>
          </a:prstGeom>
          <a:noFill/>
        </p:spPr>
        <p:txBody>
          <a:bodyPr wrap="square" rtlCol="0">
            <a:spAutoFit/>
          </a:bodyPr>
          <a:lstStyle/>
          <a:p>
            <a:pPr algn="ctr"/>
            <a:r>
              <a:rPr lang="en-US" sz="3200" i="1" dirty="0"/>
              <a:t>Image 1</a:t>
            </a:r>
            <a:r>
              <a:rPr lang="en-US" sz="3200" dirty="0"/>
              <a:t>. Side by Side of the Two Devices</a:t>
            </a:r>
          </a:p>
        </p:txBody>
      </p:sp>
      <p:sp>
        <p:nvSpPr>
          <p:cNvPr id="20" name="TextBox 19">
            <a:extLst>
              <a:ext uri="{FF2B5EF4-FFF2-40B4-BE49-F238E27FC236}">
                <a16:creationId xmlns:a16="http://schemas.microsoft.com/office/drawing/2014/main" id="{79E5C86B-9AC0-434E-87E3-C1F6128C8788}"/>
              </a:ext>
            </a:extLst>
          </p:cNvPr>
          <p:cNvSpPr txBox="1"/>
          <p:nvPr/>
        </p:nvSpPr>
        <p:spPr>
          <a:xfrm>
            <a:off x="15260469" y="21740931"/>
            <a:ext cx="12054811" cy="584775"/>
          </a:xfrm>
          <a:prstGeom prst="rect">
            <a:avLst/>
          </a:prstGeom>
          <a:noFill/>
        </p:spPr>
        <p:txBody>
          <a:bodyPr wrap="square" rtlCol="0">
            <a:spAutoFit/>
          </a:bodyPr>
          <a:lstStyle/>
          <a:p>
            <a:pPr algn="ctr"/>
            <a:r>
              <a:rPr lang="en-US" sz="3200" i="1" dirty="0"/>
              <a:t>Image 2</a:t>
            </a:r>
            <a:r>
              <a:rPr lang="en-US" sz="3200" dirty="0"/>
              <a:t>. User View During Use</a:t>
            </a:r>
          </a:p>
        </p:txBody>
      </p:sp>
      <p:cxnSp>
        <p:nvCxnSpPr>
          <p:cNvPr id="29" name="Straight Connector 28">
            <a:extLst>
              <a:ext uri="{FF2B5EF4-FFF2-40B4-BE49-F238E27FC236}">
                <a16:creationId xmlns:a16="http://schemas.microsoft.com/office/drawing/2014/main" id="{F24837F7-A891-8445-B067-0060CD6CF03E}"/>
              </a:ext>
            </a:extLst>
          </p:cNvPr>
          <p:cNvCxnSpPr>
            <a:cxnSpLocks/>
          </p:cNvCxnSpPr>
          <p:nvPr/>
        </p:nvCxnSpPr>
        <p:spPr>
          <a:xfrm>
            <a:off x="457200" y="33644604"/>
            <a:ext cx="15268474" cy="0"/>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7857863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310</TotalTime>
  <Words>491</Words>
  <Application>Microsoft Macintosh PowerPoint</Application>
  <PresentationFormat>Custom</PresentationFormat>
  <Paragraphs>24</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Powers, Alexander B</dc:creator>
  <cp:lastModifiedBy>Powers, Alexander B</cp:lastModifiedBy>
  <cp:revision>123</cp:revision>
  <dcterms:created xsi:type="dcterms:W3CDTF">2019-04-28T18:01:30Z</dcterms:created>
  <dcterms:modified xsi:type="dcterms:W3CDTF">2019-05-01T02:41:33Z</dcterms:modified>
</cp:coreProperties>
</file>

<file path=docProps/thumbnail.jpeg>
</file>